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3" r:id="rId2"/>
    <p:sldId id="270" r:id="rId3"/>
    <p:sldId id="294" r:id="rId4"/>
    <p:sldId id="296" r:id="rId5"/>
    <p:sldId id="271" r:id="rId6"/>
    <p:sldId id="299" r:id="rId7"/>
    <p:sldId id="300" r:id="rId8"/>
    <p:sldId id="301" r:id="rId9"/>
    <p:sldId id="303" r:id="rId10"/>
    <p:sldId id="302" r:id="rId11"/>
    <p:sldId id="293" r:id="rId12"/>
  </p:sldIdLst>
  <p:sldSz cx="9144000" cy="5143500" type="screen16x9"/>
  <p:notesSz cx="7023100" cy="93091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9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48" y="52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2023-04-03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2023-04-03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6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857828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Evaluating Election Schemes Under Strategic Voting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199" y="4763998"/>
            <a:ext cx="2895600" cy="2988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Evaluating Election Schemes Under Strategic Voting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2023-04-03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" y="2662273"/>
            <a:ext cx="8927678" cy="5430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Evaluating Election Schemes Under Strategic Voting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William Hawkins	| CSCI 6967	| 20 MAR 2023    </a:t>
            </a:r>
          </a:p>
        </p:txBody>
      </p:sp>
    </p:spTree>
    <p:extLst>
      <p:ext uri="{BB962C8B-B14F-4D97-AF65-F5344CB8AC3E}">
        <p14:creationId xmlns:p14="http://schemas.microsoft.com/office/powerpoint/2010/main" val="30742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2F554-B5A2-4CB4-86CB-AB9ADA2EF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Strategic Voting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9A58A-A5C9-4BE1-AF82-477DFFC6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92" y="1070895"/>
            <a:ext cx="4266228" cy="275440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10583-1415-4BB9-B6CE-41609936A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54396"/>
              </p:ext>
            </p:extLst>
          </p:nvPr>
        </p:nvGraphicFramePr>
        <p:xfrm>
          <a:off x="6044451" y="1070895"/>
          <a:ext cx="27252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424">
                  <a:extLst>
                    <a:ext uri="{9D8B030D-6E8A-4147-A177-3AD203B41FA5}">
                      <a16:colId xmlns:a16="http://schemas.microsoft.com/office/drawing/2014/main" val="3794585548"/>
                    </a:ext>
                  </a:extLst>
                </a:gridCol>
                <a:gridCol w="908424">
                  <a:extLst>
                    <a:ext uri="{9D8B030D-6E8A-4147-A177-3AD203B41FA5}">
                      <a16:colId xmlns:a16="http://schemas.microsoft.com/office/drawing/2014/main" val="1240546462"/>
                    </a:ext>
                  </a:extLst>
                </a:gridCol>
                <a:gridCol w="908424">
                  <a:extLst>
                    <a:ext uri="{9D8B030D-6E8A-4147-A177-3AD203B41FA5}">
                      <a16:colId xmlns:a16="http://schemas.microsoft.com/office/drawing/2014/main" val="373522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4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36953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6AEC86-3EE4-4C3C-AFD8-810A5A3B4CF2}"/>
              </a:ext>
            </a:extLst>
          </p:cNvPr>
          <p:cNvSpPr txBox="1"/>
          <p:nvPr/>
        </p:nvSpPr>
        <p:spPr>
          <a:xfrm>
            <a:off x="6487604" y="70156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Pre-election poll</a:t>
            </a:r>
          </a:p>
        </p:txBody>
      </p:sp>
    </p:spTree>
    <p:extLst>
      <p:ext uri="{BB962C8B-B14F-4D97-AF65-F5344CB8AC3E}">
        <p14:creationId xmlns:p14="http://schemas.microsoft.com/office/powerpoint/2010/main" val="358705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the best voting scheme?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907648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There are a plethora of proposed voting schemes in the discourse.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A1D3C-56D4-4BD5-A98F-1166DA7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79983"/>
            <a:ext cx="4346738" cy="24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Importance of establishing a best voting scheme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18320" y="798916"/>
            <a:ext cx="7261472" cy="280991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Push for ranked voting in USA still has significant resistance.</a:t>
            </a:r>
          </a:p>
          <a:p>
            <a:pPr lvl="1"/>
            <a:r>
              <a:rPr lang="en-US" sz="2000" dirty="0"/>
              <a:t>Major argument of opposition is the ranked voting proponents can’t even agree on a method of ranked voting.</a:t>
            </a:r>
          </a:p>
          <a:p>
            <a:pPr lvl="1"/>
            <a:r>
              <a:rPr lang="en-US" sz="2000" dirty="0"/>
              <a:t>High consequences to choosing a ‘bad’ voting scheme. </a:t>
            </a:r>
          </a:p>
          <a:p>
            <a:pPr lvl="1"/>
            <a:r>
              <a:rPr lang="en-US" sz="2000" dirty="0"/>
              <a:t>Plurality voting is bad!</a:t>
            </a:r>
          </a:p>
        </p:txBody>
      </p:sp>
    </p:spTree>
    <p:extLst>
      <p:ext uri="{BB962C8B-B14F-4D97-AF65-F5344CB8AC3E}">
        <p14:creationId xmlns:p14="http://schemas.microsoft.com/office/powerpoint/2010/main" val="42083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18320" y="798916"/>
            <a:ext cx="7261472" cy="280991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“A Precise Method for Evaluating Election Schemes” (</a:t>
            </a:r>
            <a:r>
              <a:rPr lang="en-US" sz="2000" dirty="0" err="1"/>
              <a:t>Bordley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Comparing strategic voting incentives in plurality and instant-runoff elections” (Eggers, </a:t>
            </a:r>
            <a:r>
              <a:rPr lang="en-US" sz="2000" dirty="0" err="1"/>
              <a:t>Nowacki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1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4017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Proposal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921099" y="1005796"/>
            <a:ext cx="3998485" cy="295436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1800"/>
              </a:spcAft>
              <a:buFontTx/>
              <a:buNone/>
              <a:defRPr sz="1800" b="0" kern="1200" spc="100" baseline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  <a:lvl2pPr marL="169863" indent="-169863" algn="l" defTabSz="457200" rtl="0" eaLnBrk="1" latinLnBrk="0" hangingPunct="1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2pPr>
            <a:lvl3pPr marL="398463" indent="-171450" algn="l" defTabSz="457200" rtl="0" eaLnBrk="1" latinLnBrk="0" hangingPunct="1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Evaluate the following schemes: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Plurality</a:t>
            </a:r>
          </a:p>
          <a:p>
            <a:pPr lvl="2">
              <a:spcBef>
                <a:spcPts val="1800"/>
              </a:spcBef>
            </a:pPr>
            <a:r>
              <a:rPr lang="en-US" dirty="0" err="1">
                <a:solidFill>
                  <a:schemeClr val="tx1"/>
                </a:solidFill>
              </a:rPr>
              <a:t>Borda</a:t>
            </a:r>
            <a:r>
              <a:rPr lang="en-US" dirty="0">
                <a:solidFill>
                  <a:schemeClr val="tx1"/>
                </a:solidFill>
              </a:rPr>
              <a:t> Count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Instant Runoff Voting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Copeland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Simpson’s Rule (maximin)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Condorcet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Single Random Ballot</a:t>
            </a:r>
          </a:p>
          <a:p>
            <a:pPr lvl="2">
              <a:spcBef>
                <a:spcPts val="18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1005796"/>
            <a:ext cx="4347584" cy="182606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Evaluate the strength of various voting schemes according to some social welfare function.</a:t>
            </a:r>
          </a:p>
          <a:p>
            <a:pPr lvl="2"/>
            <a:r>
              <a:rPr lang="en-US" sz="1600" dirty="0"/>
              <a:t>Geometric Median</a:t>
            </a:r>
          </a:p>
          <a:p>
            <a:pPr lvl="2"/>
            <a:r>
              <a:rPr lang="en-US" sz="1600" dirty="0"/>
              <a:t>Geometric Mean</a:t>
            </a:r>
          </a:p>
        </p:txBody>
      </p:sp>
    </p:spTree>
    <p:extLst>
      <p:ext uri="{BB962C8B-B14F-4D97-AF65-F5344CB8AC3E}">
        <p14:creationId xmlns:p14="http://schemas.microsoft.com/office/powerpoint/2010/main" val="204379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Proposal: Voters in Euclidian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F5630-1D51-440E-AF93-DF104976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6" y="707835"/>
            <a:ext cx="4318328" cy="278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89CF8-AFFB-4631-AD63-C8C3B778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07835"/>
            <a:ext cx="4438099" cy="2936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DA9F3C-2229-4FDF-A745-94EB116C11E1}"/>
                  </a:ext>
                </a:extLst>
              </p:cNvPr>
              <p:cNvSpPr txBox="1"/>
              <p:nvPr/>
            </p:nvSpPr>
            <p:spPr>
              <a:xfrm>
                <a:off x="591670" y="3600448"/>
                <a:ext cx="24409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Easy to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DA9F3C-2229-4FDF-A745-94EB116C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" y="3600448"/>
                <a:ext cx="2440925" cy="646331"/>
              </a:xfrm>
              <a:prstGeom prst="rect">
                <a:avLst/>
              </a:prstGeom>
              <a:blipFill>
                <a:blip r:embed="rId5"/>
                <a:stretch>
                  <a:fillRect l="-1500"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3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2F554-B5A2-4CB4-86CB-AB9ADA2EF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Proposal: Voters in Euclidian Space with Weighted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DC088-37BD-4BCB-8371-0E1A95A1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15" y="717922"/>
            <a:ext cx="3953855" cy="2552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1CF20D-1697-43ED-B51C-33DFD282EF2E}"/>
                  </a:ext>
                </a:extLst>
              </p:cNvPr>
              <p:cNvSpPr/>
              <p:nvPr/>
            </p:nvSpPr>
            <p:spPr>
              <a:xfrm>
                <a:off x="1875364" y="3701765"/>
                <a:ext cx="3479286" cy="66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/>
                  <a:t>Importance vector,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1CF20D-1697-43ED-B51C-33DFD282E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364" y="3701765"/>
                <a:ext cx="3479286" cy="668773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61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2F554-B5A2-4CB4-86CB-AB9ADA2EF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Proposal: Voters in Euclidian Space with Weighted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1CF20D-1697-43ED-B51C-33DFD282EF2E}"/>
                  </a:ext>
                </a:extLst>
              </p:cNvPr>
              <p:cNvSpPr/>
              <p:nvPr/>
            </p:nvSpPr>
            <p:spPr>
              <a:xfrm>
                <a:off x="1875364" y="3701765"/>
                <a:ext cx="4416145" cy="679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/>
                  <a:t>Importance vector,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1CF20D-1697-43ED-B51C-33DFD282E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364" y="3701765"/>
                <a:ext cx="4416145" cy="679738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6F7AF2-9BAD-4729-A796-B7F97B63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186" y="836068"/>
            <a:ext cx="4068155" cy="2626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B46DA-1543-46F9-9757-65D85B733AFE}"/>
              </a:ext>
            </a:extLst>
          </p:cNvPr>
          <p:cNvSpPr txBox="1"/>
          <p:nvPr/>
        </p:nvSpPr>
        <p:spPr>
          <a:xfrm>
            <a:off x="6004112" y="914400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Importance vector may be</a:t>
            </a:r>
          </a:p>
          <a:p>
            <a:r>
              <a:rPr lang="en-US" dirty="0"/>
              <a:t>different for each voter.</a:t>
            </a:r>
          </a:p>
        </p:txBody>
      </p:sp>
    </p:spTree>
    <p:extLst>
      <p:ext uri="{BB962C8B-B14F-4D97-AF65-F5344CB8AC3E}">
        <p14:creationId xmlns:p14="http://schemas.microsoft.com/office/powerpoint/2010/main" val="56258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60FD5-5529-441B-9710-6E5CCB5C9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D7B23-1CE5-4695-A159-3CFF044E7F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This week</a:t>
            </a:r>
          </a:p>
          <a:p>
            <a:pPr lvl="1"/>
            <a:r>
              <a:rPr lang="en-US" sz="1400" dirty="0"/>
              <a:t>Remake Election, and Voting scheme classes. </a:t>
            </a:r>
          </a:p>
          <a:p>
            <a:endParaRPr lang="en-US" sz="1400" dirty="0"/>
          </a:p>
          <a:p>
            <a:r>
              <a:rPr lang="en-US" sz="1800" dirty="0"/>
              <a:t>Next week</a:t>
            </a:r>
          </a:p>
          <a:p>
            <a:pPr lvl="1"/>
            <a:r>
              <a:rPr lang="en-US" sz="1400" dirty="0"/>
              <a:t>Strategic Voting</a:t>
            </a:r>
          </a:p>
          <a:p>
            <a:pPr marL="0" lvl="1" indent="0">
              <a:buNone/>
            </a:pPr>
            <a:endParaRPr lang="en-US" sz="1400" dirty="0"/>
          </a:p>
          <a:p>
            <a:r>
              <a:rPr lang="en-US" sz="1800" dirty="0"/>
              <a:t>Further on</a:t>
            </a:r>
          </a:p>
          <a:p>
            <a:pPr lvl="1"/>
            <a:r>
              <a:rPr lang="en-US" sz="1400" dirty="0"/>
              <a:t>Possible parallelization</a:t>
            </a:r>
          </a:p>
          <a:p>
            <a:pPr lvl="1"/>
            <a:r>
              <a:rPr lang="en-US" sz="1400" dirty="0"/>
              <a:t>Decentralized Tabulation</a:t>
            </a:r>
          </a:p>
        </p:txBody>
      </p:sp>
    </p:spTree>
    <p:extLst>
      <p:ext uri="{BB962C8B-B14F-4D97-AF65-F5344CB8AC3E}">
        <p14:creationId xmlns:p14="http://schemas.microsoft.com/office/powerpoint/2010/main" val="314943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18438</TotalTime>
  <Words>273</Words>
  <Application>Microsoft Office PowerPoint</Application>
  <PresentationFormat>On-screen Show (16:9)</PresentationFormat>
  <Paragraphs>60</Paragraphs>
  <Slides>11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</vt:lpstr>
      <vt:lpstr>Arial</vt:lpstr>
      <vt:lpstr>Calibri</vt:lpstr>
      <vt:lpstr>Cambria Math</vt:lpstr>
      <vt:lpstr>Office Theme</vt:lpstr>
      <vt:lpstr>Evaluating Election Schemes Under Strategic Voting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will Hawk</cp:lastModifiedBy>
  <cp:revision>124</cp:revision>
  <cp:lastPrinted>2018-06-01T14:13:22Z</cp:lastPrinted>
  <dcterms:created xsi:type="dcterms:W3CDTF">2015-02-27T15:34:19Z</dcterms:created>
  <dcterms:modified xsi:type="dcterms:W3CDTF">2023-04-04T14:26:52Z</dcterms:modified>
</cp:coreProperties>
</file>